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44" r:id="rId3"/>
    <p:sldId id="382" r:id="rId4"/>
    <p:sldId id="398" r:id="rId5"/>
    <p:sldId id="369" r:id="rId6"/>
    <p:sldId id="397" r:id="rId7"/>
    <p:sldId id="422" r:id="rId8"/>
    <p:sldId id="327" r:id="rId9"/>
    <p:sldId id="409" r:id="rId10"/>
    <p:sldId id="419" r:id="rId11"/>
    <p:sldId id="414" r:id="rId12"/>
    <p:sldId id="415" r:id="rId13"/>
    <p:sldId id="413" r:id="rId14"/>
    <p:sldId id="435" r:id="rId15"/>
    <p:sldId id="423" r:id="rId16"/>
    <p:sldId id="386" r:id="rId17"/>
    <p:sldId id="389" r:id="rId18"/>
    <p:sldId id="392" r:id="rId19"/>
    <p:sldId id="393" r:id="rId20"/>
    <p:sldId id="416" r:id="rId21"/>
    <p:sldId id="417" r:id="rId22"/>
    <p:sldId id="418" r:id="rId23"/>
    <p:sldId id="425" r:id="rId24"/>
    <p:sldId id="432" r:id="rId25"/>
    <p:sldId id="434" r:id="rId26"/>
    <p:sldId id="433" r:id="rId27"/>
    <p:sldId id="390" r:id="rId28"/>
    <p:sldId id="391" r:id="rId29"/>
    <p:sldId id="374" r:id="rId30"/>
    <p:sldId id="437" r:id="rId31"/>
    <p:sldId id="406" r:id="rId32"/>
    <p:sldId id="407" r:id="rId33"/>
    <p:sldId id="387" r:id="rId34"/>
    <p:sldId id="394" r:id="rId35"/>
    <p:sldId id="395" r:id="rId36"/>
    <p:sldId id="396" r:id="rId37"/>
    <p:sldId id="375" r:id="rId38"/>
    <p:sldId id="381" r:id="rId39"/>
    <p:sldId id="410" r:id="rId40"/>
    <p:sldId id="411" r:id="rId41"/>
    <p:sldId id="442" r:id="rId42"/>
    <p:sldId id="412" r:id="rId43"/>
    <p:sldId id="441" r:id="rId44"/>
    <p:sldId id="446" r:id="rId45"/>
    <p:sldId id="408" r:id="rId46"/>
    <p:sldId id="313" r:id="rId47"/>
    <p:sldId id="377" r:id="rId48"/>
    <p:sldId id="365" r:id="rId49"/>
    <p:sldId id="376" r:id="rId50"/>
    <p:sldId id="366" r:id="rId51"/>
    <p:sldId id="379" r:id="rId52"/>
    <p:sldId id="439" r:id="rId53"/>
    <p:sldId id="445" r:id="rId54"/>
    <p:sldId id="444" r:id="rId55"/>
    <p:sldId id="383" r:id="rId56"/>
    <p:sldId id="384" r:id="rId57"/>
    <p:sldId id="385" r:id="rId58"/>
    <p:sldId id="402" r:id="rId59"/>
    <p:sldId id="403" r:id="rId60"/>
    <p:sldId id="405" r:id="rId61"/>
    <p:sldId id="404" r:id="rId62"/>
    <p:sldId id="388" r:id="rId63"/>
    <p:sldId id="370" r:id="rId64"/>
    <p:sldId id="380" r:id="rId65"/>
    <p:sldId id="420" r:id="rId66"/>
    <p:sldId id="427" r:id="rId67"/>
    <p:sldId id="428" r:id="rId68"/>
    <p:sldId id="421" r:id="rId69"/>
    <p:sldId id="429" r:id="rId70"/>
    <p:sldId id="430" r:id="rId71"/>
    <p:sldId id="431" r:id="rId72"/>
    <p:sldId id="399" r:id="rId73"/>
    <p:sldId id="400" r:id="rId74"/>
    <p:sldId id="401" r:id="rId75"/>
    <p:sldId id="438" r:id="rId76"/>
    <p:sldId id="372" r:id="rId77"/>
    <p:sldId id="447" r:id="rId78"/>
    <p:sldId id="436" r:id="rId79"/>
    <p:sldId id="373" r:id="rId80"/>
    <p:sldId id="426" r:id="rId81"/>
    <p:sldId id="306" r:id="rId8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291" autoAdjust="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15/10/2021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5891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15/10/2021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2340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15/10/2021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3459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15/10/2021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4261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15/10/2021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9534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15/10/2021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7757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15/10/2021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387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15/10/2021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5366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15/10/2021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5415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15/10/2021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4146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15/10/2021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0673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15/10/2021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1498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15/10/2021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95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15/10/2021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5143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15/10/2021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6539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15/10/2021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4962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C8FC7-2DB5-448D-87FF-1AE81D7F9ECC}" type="datetimeFigureOut">
              <a:rPr lang="pt-BR" smtClean="0"/>
              <a:t>15/10/2021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4862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5.jpeg"/><Relationship Id="rId4" Type="http://schemas.openxmlformats.org/officeDocument/2006/relationships/image" Target="../media/image204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49A5D31-9EFD-40EE-9C5A-880CA623CDA0}"/>
              </a:ext>
            </a:extLst>
          </p:cNvPr>
          <p:cNvSpPr/>
          <p:nvPr/>
        </p:nvSpPr>
        <p:spPr>
          <a:xfrm>
            <a:off x="-106016" y="3002157"/>
            <a:ext cx="124305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800" b="1" dirty="0">
                <a:latin typeface="Century Schoolbook" panose="02040604050505020304" pitchFamily="18" charset="0"/>
              </a:rPr>
              <a:t> Manutenção Reformas nos Recintos</a:t>
            </a:r>
          </a:p>
          <a:p>
            <a:r>
              <a:rPr lang="pt-BR" sz="4800" b="1" dirty="0">
                <a:latin typeface="Century Schoolbook" panose="02040604050505020304" pitchFamily="18" charset="0"/>
              </a:rPr>
              <a:t>      Fundação Jardim Zoológico</a:t>
            </a:r>
          </a:p>
          <a:p>
            <a:r>
              <a:rPr lang="pt-BR" sz="4800" b="1" dirty="0">
                <a:latin typeface="Century Schoolbook" panose="02040604050505020304" pitchFamily="18" charset="0"/>
              </a:rPr>
              <a:t>                        Agosto/2021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0C73EA5-3BB3-4CB4-989A-75E6034AD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787" y="371061"/>
            <a:ext cx="2842865" cy="263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83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dos Hipopótamos (em andamento).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7B23CE1-2D24-4C1F-B636-65DA88710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1" y="1397804"/>
            <a:ext cx="4001984" cy="533597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EBD83EE-90F0-47F3-95CA-7CC73C7AA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764" y="1397804"/>
            <a:ext cx="6935706" cy="533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638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dos Hipopótamos (em andamento).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5E17F2E-796A-4B6F-A65B-267C8703A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2089381"/>
            <a:ext cx="4627934" cy="461370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E37DE33-580A-44EE-A520-603682432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416" y="2089381"/>
            <a:ext cx="3470316" cy="462708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42A441E-4A69-434B-B7F6-1C029764FB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684" y="2089381"/>
            <a:ext cx="3284786" cy="462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66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dos Hipopótamos (em andamento).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1D00B24-470A-44ED-BAEC-713943303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1648115"/>
            <a:ext cx="3710609" cy="507736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BA4CE3E-5B73-45BC-9F25-97EB414FF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989" y="1648115"/>
            <a:ext cx="3808021" cy="507736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ECF02D2-1912-415D-ABA4-528459EFF8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449" y="1648116"/>
            <a:ext cx="3808021" cy="507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262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dos Hipopótamos (em andamento).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3710DE3-41FF-429E-9D0D-8FBAF861F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2081969"/>
            <a:ext cx="7357424" cy="432216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614D326-CB14-4FD7-87A5-97A052B58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691" y="2084324"/>
            <a:ext cx="2359231" cy="425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38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dos Hipopótamos (em andamento).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4EB818E-4267-4CAF-A4C1-53753AB51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64" y="1530882"/>
            <a:ext cx="2407289" cy="508857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C311F8F-67B5-48A7-939B-ABB85BA539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287" y="1530882"/>
            <a:ext cx="2645731" cy="508857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3D91002-EDD7-4E56-A0E9-A7C3E7989B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983" y="1530882"/>
            <a:ext cx="3606248" cy="508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109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dos Hipopótamos (em andamento).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D27A82E-9B23-44AD-A4DF-56EBC2D2EE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79" y="1930399"/>
            <a:ext cx="2612571" cy="464057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147E028-208B-40B5-8D8B-E9D7796C8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826" y="1930399"/>
            <a:ext cx="2612571" cy="464057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373FDE9-632B-4DF0-BB48-B53B8F72CF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899" y="1930399"/>
            <a:ext cx="2612571" cy="464057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FF87238-A635-4BB3-B692-961980E9E5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834" y="1930398"/>
            <a:ext cx="2612572" cy="464057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400532F7-250F-4A75-87CF-83B42D5BC53A}"/>
              </a:ext>
            </a:extLst>
          </p:cNvPr>
          <p:cNvSpPr txBox="1"/>
          <p:nvPr/>
        </p:nvSpPr>
        <p:spPr>
          <a:xfrm>
            <a:off x="185530" y="1561067"/>
            <a:ext cx="6346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00B050"/>
                </a:solidFill>
              </a:rPr>
              <a:t>Instalação de um ponto de torneira próximo ao Hipopótamo</a:t>
            </a:r>
          </a:p>
        </p:txBody>
      </p:sp>
    </p:spTree>
    <p:extLst>
      <p:ext uri="{BB962C8B-B14F-4D97-AF65-F5344CB8AC3E}">
        <p14:creationId xmlns:p14="http://schemas.microsoft.com/office/powerpoint/2010/main" val="3161799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Borboletário</a:t>
            </a:r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(em andamento) calçada em frete.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9E444B9-9293-42E2-8710-0175D3A79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697" y="1572749"/>
            <a:ext cx="2920773" cy="519248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F98C7DA-E6B0-4DD2-88D3-CAF8FCC7C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1572749"/>
            <a:ext cx="8560789" cy="519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943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Borboletário</a:t>
            </a:r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(em andamento) calçada em frente.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EA274AA-837E-44B8-AF6D-1327B66B7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5" y="1930399"/>
            <a:ext cx="2553195" cy="476690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100F56E-EE41-48FB-AB5F-081F367B6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695" y="1930399"/>
            <a:ext cx="8142514" cy="476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2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Borboletário</a:t>
            </a:r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(em andamento) calçada em frente.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2FBB0E8-59B3-4A9C-B8EA-A88BA1DC0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00" y="1469173"/>
            <a:ext cx="9179626" cy="516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75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Borboletário</a:t>
            </a:r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(em andamento) calçada em frente.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7BD9150-0E2F-49F1-B4C5-7A539675A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4" y="2068673"/>
            <a:ext cx="5898080" cy="449777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3F69A59-3881-47D5-90B3-1A6ABA361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297" y="2068673"/>
            <a:ext cx="5671930" cy="449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dos Cervídeos.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51F7C9D-8F1A-4915-94BD-6B72F4CE8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41" y="1959172"/>
            <a:ext cx="5842659" cy="461390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CAF1F8B-216C-4839-8879-680506EFB1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342" y="1959172"/>
            <a:ext cx="5670382" cy="461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3232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Lago dos patos (tanque).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C4E8A03-B023-44ED-ADB0-EB475AC03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2847667"/>
            <a:ext cx="5735781" cy="375854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2403688-AC23-4044-BCC8-23FABFD257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282" y="2847668"/>
            <a:ext cx="5909952" cy="375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19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Lago dos patos (tanque).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F8A713-50F6-49B6-B7C9-34E9B88B7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12" y="1590261"/>
            <a:ext cx="8574157" cy="501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10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Lago dos patos (tanque).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408030A-1002-46C2-BD63-72220C10C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41" y="1930399"/>
            <a:ext cx="3575957" cy="476794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C8EB93C-9183-4652-8CA5-E12BF8E49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708" y="1930399"/>
            <a:ext cx="3575957" cy="476794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05E3130-57D8-44E1-A2DA-13F026AD97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513" y="1930399"/>
            <a:ext cx="3575957" cy="476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3170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                           </a:t>
            </a:r>
            <a:r>
              <a:rPr lang="pt-BR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Micário</a:t>
            </a:r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37814AE-79C3-495A-9931-6382C13A2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7" y="2667373"/>
            <a:ext cx="2909137" cy="401023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174F528-8D19-4415-9927-440671C4E1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026" y="2667373"/>
            <a:ext cx="3007674" cy="401023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FE905C3-96A7-436A-BAEC-BE7C54AF35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668" y="2649547"/>
            <a:ext cx="2902795" cy="4012218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9B616159-0BFB-40D8-A61A-B245C098F2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179" y="2652516"/>
            <a:ext cx="2909137" cy="4010233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A1BF3EFA-C115-45DD-88EC-15076D2D7537}"/>
              </a:ext>
            </a:extLst>
          </p:cNvPr>
          <p:cNvSpPr/>
          <p:nvPr/>
        </p:nvSpPr>
        <p:spPr>
          <a:xfrm>
            <a:off x="185530" y="1418593"/>
            <a:ext cx="118209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00B050"/>
                </a:solidFill>
                <a:latin typeface="Century Schoolbook" panose="02040604050505020304" pitchFamily="18" charset="0"/>
              </a:rPr>
              <a:t>              Fabricação de um porta nova e tubulação para passagem de cabo de aço</a:t>
            </a:r>
          </a:p>
        </p:txBody>
      </p:sp>
    </p:spTree>
    <p:extLst>
      <p:ext uri="{BB962C8B-B14F-4D97-AF65-F5344CB8AC3E}">
        <p14:creationId xmlns:p14="http://schemas.microsoft.com/office/powerpoint/2010/main" val="42480098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61779" y="386205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Preparação das peças para colocar  o posto.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287EE96B-759C-4F34-A841-32AE102C1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8196"/>
            <a:ext cx="3157352" cy="4209803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DB8D53B9-7037-4029-9DFF-82457580C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579" y="2648196"/>
            <a:ext cx="3157353" cy="4209804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196D9723-D7A8-4E77-910C-48AB0EDA8B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752" y="3669474"/>
            <a:ext cx="5565231" cy="318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7567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61779" y="386205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Preparação das peças para colocar  o posto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3613E63-C64E-4332-897F-3E4E85E45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21" y="1799770"/>
            <a:ext cx="8772939" cy="468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237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61779" y="386205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Preparação das peças para colocar  o posto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FB4F3D4-66B0-4F71-BF7C-3BA63937C0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0" r="20508"/>
          <a:stretch/>
        </p:blipFill>
        <p:spPr>
          <a:xfrm>
            <a:off x="207390" y="2149564"/>
            <a:ext cx="5154170" cy="441168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81464C4-344E-490E-8975-5047C33964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532" y="2149564"/>
            <a:ext cx="3308762" cy="441168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F26018B-2719-4CD4-9372-EC30B9DAD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238" y="2149564"/>
            <a:ext cx="3308762" cy="441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615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333535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Ripas de madeira para os cervídeos – Recinto MA32.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AEDA6F2-051E-4A3B-9753-0DCA35E57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28" y="1631973"/>
            <a:ext cx="3901786" cy="520238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83ACA0C-65E7-48A8-BAFA-5CCC0D9928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312" y="1631974"/>
            <a:ext cx="3745582" cy="520238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D68D9F7-0A56-4C92-9507-00A5C1F3E3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888" y="1631973"/>
            <a:ext cx="3745582" cy="520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281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677919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Confecção de 20 sacos de maravalha para utilização no  Biotério.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73899F0-BC7F-454A-B0BE-1D8755291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0" y="2673669"/>
            <a:ext cx="2889165" cy="397229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BEEC117-5BB3-4675-B43B-A41E9C10A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778" y="2673668"/>
            <a:ext cx="2979222" cy="397229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831F6782-E1C4-4510-B83C-D62C2705E8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335" y="2673668"/>
            <a:ext cx="2979222" cy="3972296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27DDC7D0-3F77-4E91-957D-1157C3DBDF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892" y="2673669"/>
            <a:ext cx="2788091" cy="397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312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   Recinto das emas.  </a:t>
            </a:r>
            <a:r>
              <a:rPr lang="pt-BR" sz="24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(Conserto de tubulação)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3616539-BEA5-4A20-A613-BCA6F6768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82" y="1674420"/>
            <a:ext cx="2757881" cy="518357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BD5CDAC-9C9A-49E6-8A90-71D8A1D4A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294" y="1674420"/>
            <a:ext cx="2915764" cy="518358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0CD7BB8-3430-45CC-B4F8-C443CD7FA6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74418"/>
            <a:ext cx="3022353" cy="518358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4AEF503-2EFD-4338-8160-1288FE1F03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236" y="1674418"/>
            <a:ext cx="2757882" cy="5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023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dos Cervídeos.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6831650-6D8B-409A-916A-550CE229E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781" y="1583470"/>
            <a:ext cx="9381506" cy="527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807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               Troca registro do </a:t>
            </a:r>
            <a:r>
              <a:rPr lang="pt-BR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Micário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8DF1CD9-C811-4178-9C63-D5F706360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348" y="1454426"/>
            <a:ext cx="3045722" cy="529424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EE07FB4-396C-4873-84F0-C9EB4D40DE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408" y="1444487"/>
            <a:ext cx="2864667" cy="529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826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cerca Recinto Cervídeos 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EC0BD4C-DD00-4931-ADD0-6F8176B10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732" y="1823636"/>
            <a:ext cx="3568535" cy="4758047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77E31B1-4E97-4AFA-842A-C4D311A5A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59" y="1823636"/>
            <a:ext cx="3567051" cy="4756068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D74069B3-080F-4800-A449-26ACD68FC4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889" y="1823636"/>
            <a:ext cx="3567051" cy="475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520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Cavalo de Madeira para Enriquecimento de Felinos.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A0B249C-78E4-4F15-9A58-8FC30EFAC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39" y="1930067"/>
            <a:ext cx="3276180" cy="467294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C174507-0F68-4DF0-A842-13628AF37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397" y="1930067"/>
            <a:ext cx="3161206" cy="467294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5AEA0B4-161E-43E3-8146-C8F42CBDCE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488" y="1930067"/>
            <a:ext cx="2747799" cy="467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67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286034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Gaiolão do Recinto das Harpias.  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B252175-A955-478B-9396-A0412F4EA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6" y="1758120"/>
            <a:ext cx="3578551" cy="491275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A3A5FD2-EEC1-4E29-8C46-421D033E0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46" y="1758120"/>
            <a:ext cx="3684567" cy="491275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BF38683-050E-4EC9-A166-08B5696564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"/>
          <a:stretch/>
        </p:blipFill>
        <p:spPr>
          <a:xfrm>
            <a:off x="7612270" y="2950931"/>
            <a:ext cx="4473714" cy="371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638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286034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Gaiolão do Recinto das Harpias.  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FA3225A-E7EA-4368-BDA8-853201C2A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95" y="1640026"/>
            <a:ext cx="3784271" cy="504569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2112A21-81C6-4B8B-A777-875E06174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864" y="1640025"/>
            <a:ext cx="3784271" cy="504569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5AFEC82-17AC-4F45-8E47-05310C19E1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933" y="1640024"/>
            <a:ext cx="3784272" cy="504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806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286034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armário do Recinto das Harpias.  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47289C2-5A22-4D00-871A-6B2FCE8719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6"/>
          <a:stretch/>
        </p:blipFill>
        <p:spPr>
          <a:xfrm>
            <a:off x="119270" y="2424205"/>
            <a:ext cx="4909804" cy="436532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F2A8997-F22E-45B7-B537-1FF42181E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791" y="2208151"/>
            <a:ext cx="3487387" cy="464984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CE3E27A-EA49-4A26-85C2-25FD198E5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613" y="2208150"/>
            <a:ext cx="3368117" cy="464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1186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267453"/>
            <a:ext cx="11844174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Confecção de caixas porta-documentos e instalação nas paredes de algumas áreas de treinos dos animais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7FE86A7-908F-4C50-9CAC-E0C4C3CDBD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44127"/>
            <a:ext cx="3416135" cy="455484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5D91FD5-B74E-4C0F-8945-E6AC96C4E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867" y="2144127"/>
            <a:ext cx="3416135" cy="455484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CC2C2F6-3BD9-485D-BEFF-BE0C0F2637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212" y="2144125"/>
            <a:ext cx="3416136" cy="455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831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aquecedor serpentário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C971312-741D-4657-8703-8CE5AF5AA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31" y="1507377"/>
            <a:ext cx="3933454" cy="524460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1774758-C9A8-4DB1-89C1-9855B66C6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343" y="1507377"/>
            <a:ext cx="3933454" cy="524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038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58291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Confecção barreira para aquecer , Recinto central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933F87E-D297-4234-B8EA-51342C381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1930398"/>
            <a:ext cx="3339548" cy="476857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89E3616-44FA-4B51-A4BB-849BAF89E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319" y="1930400"/>
            <a:ext cx="2743323" cy="476857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58BCF3F-B92D-4EF0-A091-E8876D35BB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883" y="1930398"/>
            <a:ext cx="2751117" cy="476857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2735821-F68B-48F3-A3E1-16440B6B0C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41" y="1815547"/>
            <a:ext cx="2565587" cy="488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42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58291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Fabricação dos suportes para placas 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1F5FDB8-8409-4B40-A9E9-9C212E0E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30399"/>
            <a:ext cx="8621486" cy="484958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447A1A7-E652-4470-9F07-597430928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353" y="1930399"/>
            <a:ext cx="2751117" cy="484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59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dos Cervídeos.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5ED0C19-F58F-4951-8D2F-495AD8223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17" y="2228990"/>
            <a:ext cx="5783283" cy="433746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6D37354-59E5-4F70-BD59-066D60F8B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690" y="2228990"/>
            <a:ext cx="5783284" cy="433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382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58291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Suportes para placas – Diretoria de Aves 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0566EDA-520F-47FE-9091-285F1D5FF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82" y="1398777"/>
            <a:ext cx="3945329" cy="526043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B8E1677-38AF-4F50-9CBB-790BD90E00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834" y="1398778"/>
            <a:ext cx="3800071" cy="526043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4E3810C-780C-4F43-9D2C-308A3B28FE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670" y="1398778"/>
            <a:ext cx="3759800" cy="526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438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58291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Suportes para placas – Diretoria de Aves 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A64C32B-B3D1-45F0-9057-4F5C70E066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25" y="1698855"/>
            <a:ext cx="3695701" cy="492760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E91C6F0-7BB2-46B4-ADB1-B5A833D14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149" y="1698856"/>
            <a:ext cx="3695701" cy="492760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EE714AE-2821-4725-9C6E-60F622708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769" y="1698857"/>
            <a:ext cx="3695701" cy="492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0341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58291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Suportes para placas – Diretoria de Mamíferos 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2ACB9EA-B737-4280-AA35-F5A0BB9DE9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57"/>
          <a:stretch/>
        </p:blipFill>
        <p:spPr>
          <a:xfrm>
            <a:off x="185530" y="1727598"/>
            <a:ext cx="2793013" cy="461356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F2EF5ED-6BD2-494A-9423-1B5519098D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8" r="10188"/>
          <a:stretch/>
        </p:blipFill>
        <p:spPr>
          <a:xfrm>
            <a:off x="3120164" y="1727597"/>
            <a:ext cx="2683824" cy="46135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65797D1-9341-4D72-8449-1A5638F3A5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" r="12241"/>
          <a:stretch/>
        </p:blipFill>
        <p:spPr>
          <a:xfrm>
            <a:off x="9345491" y="1727594"/>
            <a:ext cx="2778827" cy="4613568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D2C1B076-D94B-4ADA-9D8D-4046E3E6A9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734" y="1727594"/>
            <a:ext cx="3044011" cy="461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938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58291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Suportes para placas – Diretoria de Mamíferos 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BB7F27F-9FED-46CB-8F5C-92A17FB17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5" y="1367811"/>
            <a:ext cx="3832032" cy="522514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E7FB84F-ED2C-47D0-B74D-DCF99BF02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5" y="1367811"/>
            <a:ext cx="3733330" cy="522514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DEC7826-1BC1-42D3-BA80-3A8785178B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71" y="1367811"/>
            <a:ext cx="3898546" cy="522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7309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58291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Montagem da mesa em x para Diretoria de Aves 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1547AE3-D27E-4F71-911C-B8B9BEA3C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771" y="1403870"/>
            <a:ext cx="6848104" cy="513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122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58291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Instalação de mola de porta para Nutrição 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CADEA78-5187-4561-9D9D-24C34AB421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1930399"/>
            <a:ext cx="8478982" cy="476942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59F59A3-55C1-4F08-8C00-88E6E20A69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582" y="1930399"/>
            <a:ext cx="2679865" cy="476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020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070775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da calçada Lago dos Primatas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0DC1404-FCD2-48A3-A1C1-28974F062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28837"/>
            <a:ext cx="3121675" cy="546858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DED837F-9E49-4DEB-AD2E-C8067E808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339" y="1228836"/>
            <a:ext cx="3998789" cy="546858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FAEF2A9-B9F5-44C9-82C8-10D31CF33B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028" y="1228835"/>
            <a:ext cx="4101441" cy="546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569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070775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da calçada Lago dos Primatas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44B48F9-1F00-47B5-8FB5-07703CE19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43" y="867358"/>
            <a:ext cx="7691252" cy="576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1951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274158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Confecção de 01 maca para procedimento em equinos – ( Zebra)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49310D4-2A37-454E-8586-47C09E307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1" y="1717620"/>
            <a:ext cx="8455231" cy="475606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DCD746F-CDC9-42C6-8077-8AF1553B6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199" y="1702995"/>
            <a:ext cx="2691740" cy="478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673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274158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Confecção de 01 maca ( Finalizada)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40CF71D-A33B-4D29-A255-72411C4B5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494" y="1516153"/>
            <a:ext cx="3885953" cy="518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22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dos Cervídeos.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A2883E6-B560-41F2-A468-B2CBDC874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2316977"/>
            <a:ext cx="5842660" cy="438199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0FC2D9D-0779-460E-91B3-0F585946E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156" y="2171203"/>
            <a:ext cx="5842661" cy="438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315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Pintura de Grades dos recintos – Jabuti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83D48E0-C8B5-43DB-8FBA-AC735E8B7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86" y="1499461"/>
            <a:ext cx="3954483" cy="527264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CE0711E-95CF-4930-B12E-E1528E3B7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781" y="1499461"/>
            <a:ext cx="3954483" cy="527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775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Pintura grades dos recintos – Jabuti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AAD2F0-5C75-4055-ABF6-F4E868CC7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2273865"/>
            <a:ext cx="5898078" cy="442355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A9426F3-DF17-4AA3-AB59-537AAB330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923" y="2282773"/>
            <a:ext cx="5752303" cy="441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362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Pintura no telhado CEMFA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46A211C-74CF-41F5-A6B7-A5D31EF06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82" y="1268701"/>
            <a:ext cx="3843908" cy="536401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F9193DE-5B0F-41C8-9579-EA5DDD9D6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050" y="1286185"/>
            <a:ext cx="4009900" cy="534653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EA05FE7-1234-43CB-8D67-81C2D0F6EF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21" y="1277442"/>
            <a:ext cx="3830797" cy="534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6829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Pintura no telhado CEMFA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B2BCB9D-2086-4B0E-AA68-DE1BA5CEE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9" y="1810502"/>
            <a:ext cx="8270850" cy="47544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D4AB771-080F-442F-9881-DED9A82B5B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380" y="1820052"/>
            <a:ext cx="3558638" cy="474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7577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Pintura fosso da Onça Pintada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68E5556-B61E-4787-AC99-4BC478DCE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1424"/>
            <a:ext cx="5913912" cy="332657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A036558-72D0-4036-BAD6-9C02AE24B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088" y="3531424"/>
            <a:ext cx="5913912" cy="332657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EC8F263-1E35-445A-A788-521B7FC225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877" y="772638"/>
            <a:ext cx="4722421" cy="265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166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                     Aceiro no Biotério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408E927-1248-4273-B713-8FA51ACD5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39" y="1313944"/>
            <a:ext cx="4037610" cy="538348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7CF97CF-AF2A-4560-9F4D-503F8C57F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358" y="1347590"/>
            <a:ext cx="7133112" cy="534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0599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Aceiro no Galpão do Feno e recinto do Hospital Veterinário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EF6C443-6439-42E2-8C1A-AFF3F3E40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1798853"/>
            <a:ext cx="3673928" cy="489857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9D5B753-26DE-4E66-83C8-1196F8058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500" y="1798852"/>
            <a:ext cx="3673929" cy="489857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5C50546-1109-461C-B12B-E63D33B7F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445" y="1798852"/>
            <a:ext cx="3563781" cy="489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392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Aceiro no Galpão do Feno e recinto do Hospital Veterinário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BAE38CA-B939-4239-BBC0-B25C51A15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08" y="1607362"/>
            <a:ext cx="3816433" cy="508857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E08DAFA-6AB6-45C9-8B92-E3CDD673B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959" y="1605879"/>
            <a:ext cx="6788727" cy="509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532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Aceiro no Galpão do Feno e recinto do Hospital Veterinário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57BB331-A5F3-4785-AE76-99CFF1FD8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1608847"/>
            <a:ext cx="3630906" cy="508857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560CB33-D072-40E8-9E68-7F0937EF6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706" y="1608847"/>
            <a:ext cx="3816434" cy="508857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E65AD83-13E5-40A4-A810-B3413562C6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410" y="1608847"/>
            <a:ext cx="3816435" cy="508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03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                 Aceiro no Santuário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DBB286F-4999-47A0-93C7-DE115756A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303" y="2199286"/>
            <a:ext cx="3095308" cy="412707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AE2F061-514F-4A7F-B836-D3388F50B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162" y="2199286"/>
            <a:ext cx="3095308" cy="4127077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04C0D81B-F0F3-49E5-B9E4-6C01D961F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2175937"/>
            <a:ext cx="5242353" cy="415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32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                Recinto dos Cervídeos.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DB907BD-2589-4E29-971B-1D6C145A1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24" y="2195443"/>
            <a:ext cx="5830268" cy="445918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0EA6753-B016-4190-A514-03A5A8651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059" y="2220754"/>
            <a:ext cx="5610317" cy="445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22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                    Aceiro no Santuário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F563167-25F7-4D7F-938F-79DC054E3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1932062"/>
            <a:ext cx="5744217" cy="444731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B5AE16C-BF2A-4CE9-B413-8300DE071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32063"/>
            <a:ext cx="5651449" cy="444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587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                 Aceiro no Santuário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04E7A2D-C5CC-44BE-B3E1-58F2783B1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88" y="1996946"/>
            <a:ext cx="5728383" cy="443543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1B0039D-6E15-49A8-85F0-562457269D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96946"/>
            <a:ext cx="5913912" cy="443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387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                 Limpeza do lago dos Patos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497A40D-6381-4169-BF87-65F5FF1DC5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7"/>
          <a:stretch/>
        </p:blipFill>
        <p:spPr>
          <a:xfrm>
            <a:off x="185530" y="2663687"/>
            <a:ext cx="6203908" cy="403373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BBA65AB-6F92-477F-B9D3-1BFD2ABF91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7"/>
          <a:stretch/>
        </p:blipFill>
        <p:spPr>
          <a:xfrm>
            <a:off x="6520070" y="2663687"/>
            <a:ext cx="5486400" cy="403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996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                   Reinstalação do Tuiuiú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6137F3F-32C0-423A-84D9-19F833CED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1323840"/>
            <a:ext cx="3508993" cy="537358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F007CFF-503E-47C8-BD40-E61911B561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" r="11491"/>
          <a:stretch/>
        </p:blipFill>
        <p:spPr>
          <a:xfrm>
            <a:off x="3941595" y="1278977"/>
            <a:ext cx="8064875" cy="541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4591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Protótipo – para totem da Portaria Principal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D7952AB-E68E-42AE-A1CD-EE5BA0B3F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8" y="2748881"/>
            <a:ext cx="2961408" cy="394854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D47087E-4AF9-4F08-8DF6-5DC87E01D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91" y="935180"/>
            <a:ext cx="2961409" cy="394854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FAD7C9B-8792-4D94-82ED-5C91D4532D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402" y="2909452"/>
            <a:ext cx="2961409" cy="394854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DB4EBBF5-AB30-49A4-A6A3-CA6D06B8D3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590" y="935178"/>
            <a:ext cx="2854532" cy="39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066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Protótipo – para totem da Portaria Principal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0BD680E-94E7-43C5-9DCE-B2AB82119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83" y="1481376"/>
            <a:ext cx="3843130" cy="501439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A6E6EC8-FAAF-4187-B972-02C9327D26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966" y="1467794"/>
            <a:ext cx="3717698" cy="501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518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Parede de divisórias no CEMFA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1DDE5DA-B8B9-4B40-B233-B4868F49C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05" y="1574142"/>
            <a:ext cx="3653640" cy="487152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471F791-D464-4D4B-BDFA-9C3600C768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074" y="1574140"/>
            <a:ext cx="3534371" cy="487152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E0753655-F32D-48A9-AE1D-A2B633716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049" y="1574141"/>
            <a:ext cx="3653641" cy="487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152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Parede de divisórias no CEMFA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2DFF6AE-E763-460F-B525-ABB0F61D9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417" y="1366351"/>
            <a:ext cx="3780806" cy="504107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C55D936-D166-4B99-9616-D52B6F0FC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74" y="1366351"/>
            <a:ext cx="3780806" cy="504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755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Reforma, pintura e Instalação porta Banheiro </a:t>
            </a:r>
            <a:r>
              <a:rPr lang="pt-BR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Borboletário</a:t>
            </a:r>
            <a:endParaRPr lang="pt-BR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3F3E034-518C-4EB5-85B7-25E2BD95A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4" y="2173271"/>
            <a:ext cx="2956956" cy="394260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7F7B780-6B5D-4760-A2B9-5BE7EC6BB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043" y="2173269"/>
            <a:ext cx="2956957" cy="3942609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035266A1-C8DA-418F-AF2C-F8C036677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923" y="2173269"/>
            <a:ext cx="2956959" cy="3942612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8527583D-C509-4BC4-9354-1FAC4DA858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217" y="2173269"/>
            <a:ext cx="2846619" cy="390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5760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Reforma de mesa para recinto das aves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43716D9-FF38-4313-94E1-2457A30CB7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/>
          <a:stretch/>
        </p:blipFill>
        <p:spPr>
          <a:xfrm>
            <a:off x="-20040" y="2128981"/>
            <a:ext cx="3156606" cy="472902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6FBF23F-0584-4F1F-BAD2-4D8443ADE4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2" r="9465"/>
          <a:stretch/>
        </p:blipFill>
        <p:spPr>
          <a:xfrm>
            <a:off x="3232067" y="2109173"/>
            <a:ext cx="2719449" cy="474882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EBCB4475-949F-4DC8-9F01-1E85095F18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3"/>
          <a:stretch/>
        </p:blipFill>
        <p:spPr>
          <a:xfrm>
            <a:off x="6096000" y="2133254"/>
            <a:ext cx="3282287" cy="472474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02F3D30-7654-427E-9027-CC8FC06A22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927" y="2128980"/>
            <a:ext cx="2660073" cy="472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301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              Recinto dos Cervídeos.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A72BD4A-57DF-4742-934C-6C8B4A6DB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1" y="2138332"/>
            <a:ext cx="5921829" cy="444137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1B688A1-F2E6-48F7-8520-0B53DAD03D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3" y="2138332"/>
            <a:ext cx="5776056" cy="444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7460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de duas caixas de recinto para o </a:t>
            </a:r>
            <a:r>
              <a:rPr lang="pt-BR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Borboletário</a:t>
            </a:r>
            <a:endParaRPr lang="pt-BR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44F67D8-15FF-4DC2-A3F8-FC70DF5ABB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0"/>
          <a:stretch/>
        </p:blipFill>
        <p:spPr>
          <a:xfrm>
            <a:off x="0" y="2125682"/>
            <a:ext cx="3313216" cy="473231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AE05DBE-446E-455B-AB80-9D4AEF867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553" y="2921329"/>
            <a:ext cx="5248893" cy="393667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5C6FFCD-B36A-493B-92D7-9D66659C18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/>
          <a:stretch/>
        </p:blipFill>
        <p:spPr>
          <a:xfrm>
            <a:off x="8878786" y="1949532"/>
            <a:ext cx="3313216" cy="490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2535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de duas caixas de recinto para o </a:t>
            </a:r>
            <a:r>
              <a:rPr lang="pt-BR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Borboletário</a:t>
            </a:r>
            <a:endParaRPr lang="pt-BR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B1A4BEF-950C-4FE2-9341-DB2A452195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6" r="9677"/>
          <a:stretch/>
        </p:blipFill>
        <p:spPr>
          <a:xfrm>
            <a:off x="0" y="1358645"/>
            <a:ext cx="2820637" cy="549935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4D3C73A-0AA7-41CC-B340-4EE167B624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5" r="9637"/>
          <a:stretch/>
        </p:blipFill>
        <p:spPr>
          <a:xfrm>
            <a:off x="4203865" y="1358645"/>
            <a:ext cx="2820637" cy="550572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D5B853B2-3AB7-44B3-AE24-27912A3316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87"/>
          <a:stretch/>
        </p:blipFill>
        <p:spPr>
          <a:xfrm>
            <a:off x="8407730" y="1338329"/>
            <a:ext cx="3784270" cy="551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45240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Cercamento Jardim Banheiro do Thor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ED6425C-5B95-4DFE-8BC1-92D380F6F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081" y="2909455"/>
            <a:ext cx="2961409" cy="394854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79C1A2C-8953-4BE5-864F-F670D1069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9454"/>
            <a:ext cx="2961409" cy="394854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E6026986-FAF3-45CC-B774-1CBAE17816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042" y="2909455"/>
            <a:ext cx="2961409" cy="3948545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51B30BAC-7B63-4772-AA07-72149F6D86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247" y="2909456"/>
            <a:ext cx="3023754" cy="403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8661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Cercamento Jardim Casa de Vidro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D7C904C-5423-46A5-B1CC-F721354252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727" y="1657596"/>
            <a:ext cx="3906983" cy="520931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DB40C16-E038-4B9A-AF9E-E5BA4CE32D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4" y="1648691"/>
            <a:ext cx="3906982" cy="520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6567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Fabricação de peças de madeira para SUELP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8FB3DAB-CA71-4E17-8686-BE65B0D6F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9797"/>
            <a:ext cx="4033652" cy="537820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35BC931-6B03-4DB4-8865-064A63AB76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278" y="1491674"/>
            <a:ext cx="4033652" cy="537820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45D197A-164B-4E91-B222-AC0C3D637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348" y="1479796"/>
            <a:ext cx="4033652" cy="537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8291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Corta de tronco para fazer tábuas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BD97932-1D32-4C6A-950F-B25D733065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5" r="17152"/>
          <a:stretch/>
        </p:blipFill>
        <p:spPr>
          <a:xfrm>
            <a:off x="0" y="2256312"/>
            <a:ext cx="2535397" cy="460168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65E9C0D-17F7-4BEB-9708-5A3D048587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7"/>
          <a:stretch/>
        </p:blipFill>
        <p:spPr>
          <a:xfrm>
            <a:off x="2682591" y="2256312"/>
            <a:ext cx="2947492" cy="460168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C24D689-9ACC-4193-BB72-15B37BAF83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7" r="9250"/>
          <a:stretch/>
        </p:blipFill>
        <p:spPr>
          <a:xfrm>
            <a:off x="5850826" y="2256312"/>
            <a:ext cx="2628239" cy="4601688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50FFA9FB-1F8B-4CB9-8A12-E764910334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808" y="2201744"/>
            <a:ext cx="3492191" cy="465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46625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Limpeza das calhas do museu e da ouvidoria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7069733-029E-46F8-8A3D-717F4525F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85701"/>
            <a:ext cx="2979224" cy="397229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CD6A2B7-5BC5-4496-A0E8-5BA76B79F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361" y="2885707"/>
            <a:ext cx="2979220" cy="397229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72F222D-EC2D-483F-A31C-BDDCA9398D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85706"/>
            <a:ext cx="2979220" cy="397229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32EE92DD-37F9-4A90-B6FA-156EB9A681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098" y="2885704"/>
            <a:ext cx="2979221" cy="397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355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Wi-fi</a:t>
            </a:r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Social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C407B44-D4F4-475C-BAD6-553826B47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9421"/>
            <a:ext cx="3816433" cy="508857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A35C237-FFE0-4382-BA96-1E42DA7C7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783" y="1769423"/>
            <a:ext cx="3816433" cy="508857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463C3D6-F9B5-4FA4-8507-6E9DA9C082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688" y="1769423"/>
            <a:ext cx="3816433" cy="508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1481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engate da carreta do trator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D72158C-6D7A-4523-95DF-69F866E16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82" y="1822861"/>
            <a:ext cx="3776353" cy="503513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3FAB26D-9766-4D3D-A101-344954E769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556" y="1822861"/>
            <a:ext cx="3776354" cy="503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7987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Limpeza do bebedouro próximo a SUELP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405957C-E9A4-448B-97B4-3C2BEC3D7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293" y="1542433"/>
            <a:ext cx="2992582" cy="531556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667CDC5-D8E5-4575-A3A7-C40AF483C7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583" y="1574141"/>
            <a:ext cx="2974731" cy="528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23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dos Hipopótamos (em andamento).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08E438E-DB7E-48A4-AA63-52910EC04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87" y="1655745"/>
            <a:ext cx="2814452" cy="500347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48753DA-CFA4-478F-B1AE-B21B1145E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182" y="1655744"/>
            <a:ext cx="2814452" cy="500347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55E1776-2372-44FE-9F25-20F7AB01FD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547" y="1655743"/>
            <a:ext cx="2814453" cy="50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307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válvula dos mictórios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47A746F-F479-4642-8B2F-5273879F6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0930"/>
            <a:ext cx="2895227" cy="514707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55B508E-3272-4100-AE91-852DC5F93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516" y="1710930"/>
            <a:ext cx="2895227" cy="514707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727F376-5CB6-4ABD-931C-198CA57D3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250" y="1710930"/>
            <a:ext cx="2895227" cy="514707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D33E1980-DAB9-4678-A344-34C4829A8C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773" y="1710931"/>
            <a:ext cx="2895227" cy="514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312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56D2A65-D81C-4CB4-96C7-0EFAEACD0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226" y="3429000"/>
            <a:ext cx="7895776" cy="2612362"/>
          </a:xfrm>
        </p:spPr>
        <p:txBody>
          <a:bodyPr>
            <a:normAutofit/>
          </a:bodyPr>
          <a:lstStyle/>
          <a:p>
            <a:r>
              <a:rPr lang="pt-BR" sz="5400" dirty="0">
                <a:latin typeface="Century Schoolbook" panose="02040604050505020304" pitchFamily="18" charset="0"/>
              </a:rPr>
              <a:t>  </a:t>
            </a:r>
          </a:p>
          <a:p>
            <a:r>
              <a:rPr lang="pt-BR" sz="5400" dirty="0">
                <a:latin typeface="Century Schoolbook" panose="02040604050505020304" pitchFamily="18" charset="0"/>
              </a:rPr>
              <a:t>  Mês de Agosto /2021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A9747A7-7CEE-4619-BD13-C585CEE14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794" y="0"/>
            <a:ext cx="2988639" cy="297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16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dos Hipopótamos (em andamento).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596446E-07A2-445A-AD13-290F6F7B5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1744867"/>
            <a:ext cx="2766951" cy="491902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EB97E75-E3BC-4C10-8AE0-72126BF77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290" y="1744867"/>
            <a:ext cx="8760180" cy="492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05127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do">
  <a:themeElements>
    <a:clrScheme name="Amarelo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Facetad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1816</TotalTime>
  <Words>568</Words>
  <Application>Microsoft Office PowerPoint</Application>
  <PresentationFormat>Widescreen</PresentationFormat>
  <Paragraphs>86</Paragraphs>
  <Slides>81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81</vt:i4>
      </vt:variant>
    </vt:vector>
  </HeadingPairs>
  <TitlesOfParts>
    <vt:vector size="86" baseType="lpstr">
      <vt:lpstr>Arial</vt:lpstr>
      <vt:lpstr>Century Schoolbook</vt:lpstr>
      <vt:lpstr>Trebuchet MS</vt:lpstr>
      <vt:lpstr>Wingdings 3</vt:lpstr>
      <vt:lpstr>Facetado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Manutenção da calçada Lago dos Primatas</vt:lpstr>
      <vt:lpstr>Manutenção da calçada Lago dos Primatas</vt:lpstr>
      <vt:lpstr>Confecção de 01 maca para procedimento em equinos – ( Zebra)</vt:lpstr>
      <vt:lpstr>Confecção de 01 maca ( Finalizada)</vt:lpstr>
      <vt:lpstr>Pintura de Grades dos recintos – Jabuti </vt:lpstr>
      <vt:lpstr>Pintura grades dos recintos – Jabuti </vt:lpstr>
      <vt:lpstr>Pintura no telhado CEMFA</vt:lpstr>
      <vt:lpstr>Pintura no telhado CEMFA</vt:lpstr>
      <vt:lpstr>Pintura fosso da Onça Pintada</vt:lpstr>
      <vt:lpstr>                      Aceiro no Biotério </vt:lpstr>
      <vt:lpstr>Aceiro no Galpão do Feno e recinto do Hospital Veterinário </vt:lpstr>
      <vt:lpstr>Aceiro no Galpão do Feno e recinto do Hospital Veterinário </vt:lpstr>
      <vt:lpstr>Aceiro no Galpão do Feno e recinto do Hospital Veterinário </vt:lpstr>
      <vt:lpstr>                  Aceiro no Santuário</vt:lpstr>
      <vt:lpstr>                     Aceiro no Santuário</vt:lpstr>
      <vt:lpstr>                  Aceiro no Santuário</vt:lpstr>
      <vt:lpstr>                  Limpeza do lago dos Patos </vt:lpstr>
      <vt:lpstr>                    Reinstalação do Tuiuiú</vt:lpstr>
      <vt:lpstr>Protótipo – para totem da Portaria Principal</vt:lpstr>
      <vt:lpstr>Protótipo – para totem da Portaria Principal</vt:lpstr>
      <vt:lpstr>Parede de divisórias no CEMFA</vt:lpstr>
      <vt:lpstr>Parede de divisórias no CEMFA</vt:lpstr>
      <vt:lpstr>Reforma, pintura e Instalação porta Banheiro Borboletário</vt:lpstr>
      <vt:lpstr>Reforma de mesa para recinto das aves</vt:lpstr>
      <vt:lpstr>Manutenção de duas caixas de recinto para o Borboletário</vt:lpstr>
      <vt:lpstr>Manutenção de duas caixas de recinto para o Borboletário</vt:lpstr>
      <vt:lpstr>Cercamento Jardim Banheiro do Thor</vt:lpstr>
      <vt:lpstr>Cercamento Jardim Casa de Vidro</vt:lpstr>
      <vt:lpstr>Fabricação de peças de madeira para SUELP</vt:lpstr>
      <vt:lpstr>Corta de tronco para fazer tábuas</vt:lpstr>
      <vt:lpstr>Limpeza das calhas do museu e da ouvidoria</vt:lpstr>
      <vt:lpstr>Wi-fi Social </vt:lpstr>
      <vt:lpstr>Manutenção engate da carreta do trator</vt:lpstr>
      <vt:lpstr>Limpeza do bebedouro próximo a SUELP </vt:lpstr>
      <vt:lpstr>Manutenção válvula dos mictórios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Devanice Rodrigues da Costa de Campos</dc:creator>
  <cp:lastModifiedBy>Devanice Rodrigues da Costa de Campos</cp:lastModifiedBy>
  <cp:revision>128</cp:revision>
  <dcterms:created xsi:type="dcterms:W3CDTF">2021-05-31T12:52:40Z</dcterms:created>
  <dcterms:modified xsi:type="dcterms:W3CDTF">2021-10-15T12:26:44Z</dcterms:modified>
</cp:coreProperties>
</file>